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hMLmOTIVmGj4aACyMxzEqwPtKo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3a7aa159b34_0_79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3" name="Google Shape;13;g3a7aa159b34_0_79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4" name="Google Shape;14;g3a7aa159b34_0_7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a7aa159b34_0_83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g3a7aa159b34_0_83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9" name="Google Shape;49;g3a7aa159b34_0_8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7aa159b34_0_8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a7aa159b34_0_80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g3a7aa159b34_0_8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a7aa159b34_0_80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" name="Google Shape;20;g3a7aa159b34_0_80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" name="Google Shape;21;g3a7aa159b34_0_8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a7aa159b34_0_80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" name="Google Shape;24;g3a7aa159b34_0_80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g3a7aa159b34_0_80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" name="Google Shape;26;g3a7aa159b34_0_8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7aa159b34_0_8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g3a7aa159b34_0_8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a7aa159b34_0_81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2" name="Google Shape;32;g3a7aa159b34_0_816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3a7aa159b34_0_8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a7aa159b34_0_8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6" name="Google Shape;36;g3a7aa159b34_0_8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a7aa159b34_0_82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3a7aa159b34_0_82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" name="Google Shape;40;g3a7aa159b34_0_82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g3a7aa159b34_0_82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2" name="Google Shape;42;g3a7aa159b34_0_8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a7aa159b34_0_82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5" name="Google Shape;45;g3a7aa159b34_0_8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a7aa159b34_0_79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3a7aa159b34_0_79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3a7aa159b34_0_7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9" name="Google Shape;9;g3a7aa159b34_0_793"/>
          <p:cNvSpPr/>
          <p:nvPr/>
        </p:nvSpPr>
        <p:spPr>
          <a:xfrm>
            <a:off x="8700" y="0"/>
            <a:ext cx="12174600" cy="1250100"/>
          </a:xfrm>
          <a:prstGeom prst="rect">
            <a:avLst/>
          </a:prstGeom>
          <a:solidFill>
            <a:srgbClr val="1017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cuelaIT Duoc UC - Escuela de Informática y Telecomunicaciones Duoc UC - Duoc  UC | LinkedIn" id="10" name="Google Shape;10;g3a7aa159b34_0_79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97175" y="6261475"/>
            <a:ext cx="2386126" cy="596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3" Type="http://schemas.openxmlformats.org/officeDocument/2006/relationships/image" Target="../media/image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ZV6bxNtant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ucid.app/lucidchart/a2aefadf-577a-4837-9982-b287cb3badbd/edit?view_items=1FV-aAuZq~Ti&amp;page=NFV-gisfYiIw&amp;invitationId=inv_bfd03420-ccf1-4ad8-939d-d68ecd0da443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1" y="1995917"/>
            <a:ext cx="1219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PRESENTACION FINAL PROYECTO 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A.V.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”(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Vecinal Territorial)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/>
        </p:nvSpPr>
        <p:spPr>
          <a:xfrm>
            <a:off x="0" y="111700"/>
            <a:ext cx="43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9" name="Google Shape;14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575" y="1547794"/>
            <a:ext cx="1459225" cy="121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300" y="5158475"/>
            <a:ext cx="2409789" cy="8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2900" y="4928395"/>
            <a:ext cx="3523451" cy="1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25" y="2870350"/>
            <a:ext cx="1459225" cy="17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25" y="4748813"/>
            <a:ext cx="3762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7575" y="1332074"/>
            <a:ext cx="1849700" cy="18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300" y="1425212"/>
            <a:ext cx="1459226" cy="14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59225" y="5067225"/>
            <a:ext cx="809550" cy="8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73570" y="3181775"/>
            <a:ext cx="1269685" cy="1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85250" y="3181776"/>
            <a:ext cx="2891019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49500" y="1528098"/>
            <a:ext cx="3146461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04500" y="2174600"/>
            <a:ext cx="42862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24000" y="3373925"/>
            <a:ext cx="3369806" cy="8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/>
        </p:nvSpPr>
        <p:spPr>
          <a:xfrm>
            <a:off x="52076" y="1864617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198000" y="3784925"/>
            <a:ext cx="938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 u="sng">
                <a:solidFill>
                  <a:schemeClr val="hlink"/>
                </a:solidFill>
                <a:hlinkClick r:id="rId3"/>
              </a:rPr>
              <a:t>https://www.youtube.com/watch?v=ZV6bxNtantg</a:t>
            </a:r>
            <a:endParaRPr sz="2200"/>
          </a:p>
        </p:txBody>
      </p:sp>
      <p:cxnSp>
        <p:nvCxnSpPr>
          <p:cNvPr id="169" name="Google Shape;169;p11"/>
          <p:cNvCxnSpPr/>
          <p:nvPr/>
        </p:nvCxnSpPr>
        <p:spPr>
          <a:xfrm>
            <a:off x="677175" y="2708500"/>
            <a:ext cx="11042400" cy="3480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/>
          <p:nvPr/>
        </p:nvSpPr>
        <p:spPr>
          <a:xfrm>
            <a:off x="1" y="287170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5" name="Google Shape;175;p12"/>
          <p:cNvCxnSpPr/>
          <p:nvPr/>
        </p:nvCxnSpPr>
        <p:spPr>
          <a:xfrm>
            <a:off x="-52100" y="97505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12"/>
          <p:cNvSpPr txBox="1"/>
          <p:nvPr/>
        </p:nvSpPr>
        <p:spPr>
          <a:xfrm>
            <a:off x="727700" y="1807750"/>
            <a:ext cx="4698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Login y roles funcionando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Certificados PDF enviados por correo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Inscripción a actividades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Reservas de espacios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Postulación de proyectos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Dashboard admin operativo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Biometría funcional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UV asignada automáticamente</a:t>
            </a:r>
            <a:br>
              <a:rPr b="1" lang="es-CL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CL" sz="1600"/>
              <a:t>Integración total React ↔ FastAPI ↔ MySQL</a:t>
            </a:r>
            <a:endParaRPr b="1" sz="1600"/>
          </a:p>
        </p:txBody>
      </p:sp>
      <p:pic>
        <p:nvPicPr>
          <p:cNvPr id="177" name="Google Shape;1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50" y="2134075"/>
            <a:ext cx="5045375" cy="365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2"/>
          <p:cNvCxnSpPr/>
          <p:nvPr/>
        </p:nvCxnSpPr>
        <p:spPr>
          <a:xfrm flipH="1" rot="10800000">
            <a:off x="5625375" y="1807750"/>
            <a:ext cx="17400" cy="455760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/>
        </p:nvSpPr>
        <p:spPr>
          <a:xfrm>
            <a:off x="1" y="223573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4" name="Google Shape;184;p13"/>
          <p:cNvCxnSpPr/>
          <p:nvPr/>
        </p:nvCxnSpPr>
        <p:spPr>
          <a:xfrm>
            <a:off x="-52100" y="97505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13"/>
          <p:cNvSpPr txBox="1"/>
          <p:nvPr/>
        </p:nvSpPr>
        <p:spPr>
          <a:xfrm>
            <a:off x="5458800" y="1734200"/>
            <a:ext cx="6451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Integración React–</a:t>
            </a:r>
            <a:r>
              <a:rPr b="1" lang="es-CL" sz="2100"/>
              <a:t>Fast API</a:t>
            </a:r>
            <a:r>
              <a:rPr b="1" lang="es-CL" sz="2100"/>
              <a:t> (JWT, CORS, Axios)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Problemas en BD (datos, relaciones UV–vecinos)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Fallas en geocodificación de direcciones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Biometría inestable al inicio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Errores en PDF y envío de certificados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Fallas en dashboard admin (carga/edición)</a:t>
            </a:r>
            <a:br>
              <a:rPr b="1" lang="es-CL" sz="2100"/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/>
              <a:t>Re-trabajo por bugs y dependencias entre módulos</a:t>
            </a:r>
            <a:endParaRPr b="1" sz="2100"/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835"/>
            <a:ext cx="5154000" cy="309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62" name="Google Shape;62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Tomas Aravena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Full Stack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proyecto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Javier Bravo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:Front end y Back end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Sebastián Palma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Cargo: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desempeñadas: Front end y Bac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 end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136192" y="368925"/>
            <a:ext cx="4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A.V.T</a:t>
            </a: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4" name="Google Shape;74;p2" title="WhatsApp Image 2025-10-01 at 00.21.28.jpeg"/>
          <p:cNvPicPr preferRelativeResize="0"/>
          <p:nvPr/>
        </p:nvPicPr>
        <p:blipFill rotWithShape="1">
          <a:blip r:embed="rId3">
            <a:alphaModFix/>
          </a:blip>
          <a:srcRect b="18441" l="0" r="-2134" t="23273"/>
          <a:stretch/>
        </p:blipFill>
        <p:spPr>
          <a:xfrm>
            <a:off x="4453200" y="1848750"/>
            <a:ext cx="1084100" cy="110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188" y="3366812"/>
            <a:ext cx="954125" cy="1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 title="FotoCurriculumpd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775" y="4822975"/>
            <a:ext cx="825331" cy="110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-34725" y="406700"/>
            <a:ext cx="67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Google Shape;82;p3"/>
          <p:cNvCxnSpPr/>
          <p:nvPr/>
        </p:nvCxnSpPr>
        <p:spPr>
          <a:xfrm>
            <a:off x="52100" y="10532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un sistema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informático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exclusivo para vecinos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centralizada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digitalización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los documentos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Dificultad en obtener respuestas inmediatas y precisas.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A.V.T propone digitalizar completamente la gestión comunitaria, entregando a los vecinos una plataforma accesible, rápida y moderna, mientras que los administradores obtienen herramientas eficientes para gestionar su Unidad Vecinal, automatizar procesos y mejorar la comunicación territorial.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/>
        </p:nvSpPr>
        <p:spPr>
          <a:xfrm>
            <a:off x="381075" y="2401325"/>
            <a:ext cx="43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6538651" y="2302850"/>
            <a:ext cx="42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23169" y="3366850"/>
            <a:ext cx="38736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web que mejore la gestión administrativa y comunicativa de la junta de vecinos.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180950" y="3304150"/>
            <a:ext cx="5842200" cy="170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la arquitectura de la base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front-end (UI).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la API para manejar endpoints.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el desarrollo.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las funcionalidades esperadas por el cliente.</a:t>
            </a:r>
            <a:endParaRPr sz="1583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93050" y="368025"/>
            <a:ext cx="404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4"/>
          <p:cNvCxnSpPr/>
          <p:nvPr/>
        </p:nvCxnSpPr>
        <p:spPr>
          <a:xfrm>
            <a:off x="52100" y="10532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4"/>
          <p:cNvCxnSpPr/>
          <p:nvPr/>
        </p:nvCxnSpPr>
        <p:spPr>
          <a:xfrm flipH="1" rot="10800000">
            <a:off x="5425700" y="1837750"/>
            <a:ext cx="17400" cy="455760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/>
        </p:nvSpPr>
        <p:spPr>
          <a:xfrm>
            <a:off x="-80550" y="324625"/>
            <a:ext cx="716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5"/>
          <p:cNvCxnSpPr/>
          <p:nvPr/>
        </p:nvCxnSpPr>
        <p:spPr>
          <a:xfrm>
            <a:off x="52100" y="10532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5"/>
          <p:cNvSpPr txBox="1"/>
          <p:nvPr/>
        </p:nvSpPr>
        <p:spPr>
          <a:xfrm>
            <a:off x="294275" y="1290846"/>
            <a:ext cx="432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95600" y="1837750"/>
            <a:ext cx="5347500" cy="468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s-CL" sz="1300">
                <a:solidFill>
                  <a:schemeClr val="dk1"/>
                </a:solidFill>
              </a:rPr>
              <a:t>1. Gestión de vecinos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Registro y administración de vecinos vinculados a su Unidad Vecinal.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Validación de RUT, dirección y correo.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Asignación automática a la Junta de Vecinos correspondiente.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</a:rPr>
              <a:t>2. Roles y seguridad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Roles: administrador y vecino.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Autenticación por JWT.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Control de acceso según rol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</a:rPr>
              <a:t>3. Módulo biométrico (versión inicial)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Subida de selfie y validación básica de imagen.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API preparada para integrar reconocimiento facial futuro.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5" name="Google Shape;105;p5"/>
          <p:cNvCxnSpPr/>
          <p:nvPr/>
        </p:nvCxnSpPr>
        <p:spPr>
          <a:xfrm flipH="1" rot="10800000">
            <a:off x="5425700" y="1837750"/>
            <a:ext cx="17400" cy="455760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5"/>
          <p:cNvSpPr/>
          <p:nvPr/>
        </p:nvSpPr>
        <p:spPr>
          <a:xfrm>
            <a:off x="5789000" y="1525225"/>
            <a:ext cx="5425500" cy="492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</a:rPr>
              <a:t>1. Sin integración con sistemas externos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No conectado a Registro Civil, </a:t>
            </a:r>
            <a:r>
              <a:rPr lang="es-CL" sz="1200">
                <a:solidFill>
                  <a:schemeClr val="dk1"/>
                </a:solidFill>
              </a:rPr>
              <a:t>Clave Única</a:t>
            </a:r>
            <a:r>
              <a:rPr lang="es-CL" sz="1200">
                <a:solidFill>
                  <a:schemeClr val="dk1"/>
                </a:solidFill>
              </a:rPr>
              <a:t> ni sistemas municipales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</a:rPr>
              <a:t>2. Escalabilidad limitada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Apto para una UV estándar, pero no optimizado para miles de vecinos o tráfico alto.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</a:rPr>
              <a:t>3. Seguridad inicial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No hay 2FA.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Algunos problemas con validación JWT.</a:t>
            </a:r>
            <a:br>
              <a:rPr lang="es-CL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L" sz="1200">
                <a:solidFill>
                  <a:schemeClr val="dk1"/>
                </a:solidFill>
              </a:rPr>
              <a:t>Cifrado básico sin auditoría de seguridad.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870201" y="1290850"/>
            <a:ext cx="42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/>
        </p:nvSpPr>
        <p:spPr>
          <a:xfrm>
            <a:off x="78150" y="217325"/>
            <a:ext cx="1066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6"/>
          <p:cNvCxnSpPr/>
          <p:nvPr/>
        </p:nvCxnSpPr>
        <p:spPr>
          <a:xfrm>
            <a:off x="34725" y="9490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6"/>
          <p:cNvSpPr txBox="1"/>
          <p:nvPr/>
        </p:nvSpPr>
        <p:spPr>
          <a:xfrm>
            <a:off x="659750" y="2098250"/>
            <a:ext cx="46965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</a:rPr>
              <a:t>Kanban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CL" sz="1700"/>
              <a:t>Tareas organizadas en Trello.</a:t>
            </a:r>
            <a:br>
              <a:rPr lang="es-CL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CL" sz="1700"/>
              <a:t>Trabajo en paralelo.</a:t>
            </a:r>
            <a:br>
              <a:rPr lang="es-CL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CL" sz="1700"/>
              <a:t>Estados: Por hacer / Haciendo / Terminado / Bugs.</a:t>
            </a:r>
            <a:br>
              <a:rPr lang="es-CL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CL" sz="1700"/>
              <a:t>Pruebas constantes en cada módulo (Postman, navegador, MySQL).</a:t>
            </a:r>
            <a:endParaRPr sz="1700"/>
          </a:p>
        </p:txBody>
      </p:sp>
      <p:pic>
        <p:nvPicPr>
          <p:cNvPr id="115" name="Google Shape;1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50" y="2488875"/>
            <a:ext cx="4281674" cy="24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/>
        </p:nvSpPr>
        <p:spPr>
          <a:xfrm>
            <a:off x="-69425" y="96575"/>
            <a:ext cx="864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2" name="Google Shape;122;p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25" y="896975"/>
            <a:ext cx="9117250" cy="58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/>
        </p:nvSpPr>
        <p:spPr>
          <a:xfrm>
            <a:off x="0" y="293825"/>
            <a:ext cx="519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8" name="Google Shape;128;p8"/>
          <p:cNvCxnSpPr/>
          <p:nvPr/>
        </p:nvCxnSpPr>
        <p:spPr>
          <a:xfrm>
            <a:off x="0" y="100110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8"/>
          <p:cNvSpPr txBox="1"/>
          <p:nvPr/>
        </p:nvSpPr>
        <p:spPr>
          <a:xfrm>
            <a:off x="1319475" y="2124300"/>
            <a:ext cx="50784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</a:rPr>
              <a:t>Frontend:</a:t>
            </a:r>
            <a:r>
              <a:rPr lang="es-CL" sz="1700">
                <a:solidFill>
                  <a:schemeClr val="dk1"/>
                </a:solidFill>
              </a:rPr>
              <a:t> React + Bootstrap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</a:rPr>
              <a:t>Backend:</a:t>
            </a:r>
            <a:r>
              <a:rPr lang="es-CL" sz="1700">
                <a:solidFill>
                  <a:schemeClr val="dk1"/>
                </a:solidFill>
              </a:rPr>
              <a:t> FastAPI (Python)</a:t>
            </a:r>
            <a:br>
              <a:rPr lang="es-CL" sz="1700">
                <a:solidFill>
                  <a:schemeClr val="dk1"/>
                </a:solidFill>
              </a:rPr>
            </a:br>
            <a:r>
              <a:rPr b="1" lang="es-CL" sz="1700">
                <a:solidFill>
                  <a:schemeClr val="dk1"/>
                </a:solidFill>
              </a:rPr>
              <a:t>Autenticación:</a:t>
            </a:r>
            <a:r>
              <a:rPr lang="es-CL" sz="1700">
                <a:solidFill>
                  <a:schemeClr val="dk1"/>
                </a:solidFill>
              </a:rPr>
              <a:t> JWT + reconocimiento facial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</a:rPr>
              <a:t>Base de datos:</a:t>
            </a:r>
            <a:r>
              <a:rPr lang="es-CL" sz="1700">
                <a:solidFill>
                  <a:schemeClr val="dk1"/>
                </a:solidFill>
              </a:rPr>
              <a:t> MySQL</a:t>
            </a:r>
            <a:br>
              <a:rPr lang="es-CL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</a:rPr>
              <a:t>Modelo Cliente–Servidor + API REST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675" y="3470845"/>
            <a:ext cx="3523451" cy="1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587" y="4640599"/>
            <a:ext cx="3349875" cy="14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9900" y="1279300"/>
            <a:ext cx="2298798" cy="19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101" y="1729500"/>
            <a:ext cx="3478124" cy="116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8"/>
          <p:cNvCxnSpPr/>
          <p:nvPr/>
        </p:nvCxnSpPr>
        <p:spPr>
          <a:xfrm>
            <a:off x="6828675" y="3271652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8"/>
          <p:cNvCxnSpPr/>
          <p:nvPr/>
        </p:nvCxnSpPr>
        <p:spPr>
          <a:xfrm>
            <a:off x="6828675" y="456127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10174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0" y="224375"/>
            <a:ext cx="430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9"/>
          <p:cNvCxnSpPr/>
          <p:nvPr/>
        </p:nvCxnSpPr>
        <p:spPr>
          <a:xfrm>
            <a:off x="0" y="87087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2" name="Google Shape;142;p9" title="diagrama relacional base de datos.png"/>
          <p:cNvPicPr preferRelativeResize="0"/>
          <p:nvPr/>
        </p:nvPicPr>
        <p:blipFill rotWithShape="1">
          <a:blip r:embed="rId3">
            <a:alphaModFix/>
          </a:blip>
          <a:srcRect b="60748" l="0" r="0" t="0"/>
          <a:stretch/>
        </p:blipFill>
        <p:spPr>
          <a:xfrm>
            <a:off x="-286925" y="2112900"/>
            <a:ext cx="6332950" cy="32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 title="diagrama relacional base de datos.png"/>
          <p:cNvPicPr preferRelativeResize="0"/>
          <p:nvPr/>
        </p:nvPicPr>
        <p:blipFill rotWithShape="1">
          <a:blip r:embed="rId3">
            <a:alphaModFix/>
          </a:blip>
          <a:srcRect b="0" l="0" r="0" t="40398"/>
          <a:stretch/>
        </p:blipFill>
        <p:spPr>
          <a:xfrm>
            <a:off x="6158875" y="1844678"/>
            <a:ext cx="5845226" cy="46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